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CE5BB"/>
    <a:srgbClr val="F2EDAE"/>
    <a:srgbClr val="E0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90" autoAdjust="0"/>
  </p:normalViewPr>
  <p:slideViewPr>
    <p:cSldViewPr>
      <p:cViewPr varScale="1">
        <p:scale>
          <a:sx n="87" d="100"/>
          <a:sy n="87" d="100"/>
        </p:scale>
        <p:origin x="-15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50211-65C4-480C-8639-D6F2A2388C37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6F1F6-5DEE-491C-BEE2-04C293607FC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971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9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33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15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0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82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66" algn="l" defTabSz="91436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6F1F6-5DEE-491C-BEE2-04C293607FC5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971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404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190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901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078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906719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772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31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7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3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100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81"/>
            <a:ext cx="4040188" cy="3951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7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3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100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6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81"/>
            <a:ext cx="4041775" cy="3951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611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494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278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3"/>
            <a:ext cx="30083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7"/>
            <a:ext cx="30083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7" indent="0">
              <a:buNone/>
              <a:defRPr sz="1000"/>
            </a:lvl3pPr>
            <a:lvl4pPr marL="1371549" indent="0">
              <a:buNone/>
              <a:defRPr sz="800"/>
            </a:lvl4pPr>
            <a:lvl5pPr marL="1828733" indent="0">
              <a:buNone/>
              <a:defRPr sz="800"/>
            </a:lvl5pPr>
            <a:lvl6pPr marL="2285915" indent="0">
              <a:buNone/>
              <a:defRPr sz="800"/>
            </a:lvl6pPr>
            <a:lvl7pPr marL="2743100" indent="0">
              <a:buNone/>
              <a:defRPr sz="800"/>
            </a:lvl7pPr>
            <a:lvl8pPr marL="3200282" indent="0">
              <a:buNone/>
              <a:defRPr sz="800"/>
            </a:lvl8pPr>
            <a:lvl9pPr marL="3657466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65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57182" indent="0">
              <a:buNone/>
              <a:defRPr sz="2900"/>
            </a:lvl2pPr>
            <a:lvl3pPr marL="914367" indent="0">
              <a:buNone/>
              <a:defRPr sz="2400"/>
            </a:lvl3pPr>
            <a:lvl4pPr marL="1371549" indent="0">
              <a:buNone/>
              <a:defRPr sz="2000"/>
            </a:lvl4pPr>
            <a:lvl5pPr marL="1828733" indent="0">
              <a:buNone/>
              <a:defRPr sz="2000"/>
            </a:lvl5pPr>
            <a:lvl6pPr marL="2285915" indent="0">
              <a:buNone/>
              <a:defRPr sz="2000"/>
            </a:lvl6pPr>
            <a:lvl7pPr marL="2743100" indent="0">
              <a:buNone/>
              <a:defRPr sz="2000"/>
            </a:lvl7pPr>
            <a:lvl8pPr marL="3200282" indent="0">
              <a:buNone/>
              <a:defRPr sz="2000"/>
            </a:lvl8pPr>
            <a:lvl9pPr marL="3657466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7" indent="0">
              <a:buNone/>
              <a:defRPr sz="1000"/>
            </a:lvl3pPr>
            <a:lvl4pPr marL="1371549" indent="0">
              <a:buNone/>
              <a:defRPr sz="800"/>
            </a:lvl4pPr>
            <a:lvl5pPr marL="1828733" indent="0">
              <a:buNone/>
              <a:defRPr sz="800"/>
            </a:lvl5pPr>
            <a:lvl6pPr marL="2285915" indent="0">
              <a:buNone/>
              <a:defRPr sz="800"/>
            </a:lvl6pPr>
            <a:lvl7pPr marL="2743100" indent="0">
              <a:buNone/>
              <a:defRPr sz="800"/>
            </a:lvl7pPr>
            <a:lvl8pPr marL="3200282" indent="0">
              <a:buNone/>
              <a:defRPr sz="800"/>
            </a:lvl8pPr>
            <a:lvl9pPr marL="3657466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810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5"/>
            <a:ext cx="8229600" cy="1143000"/>
          </a:xfrm>
          <a:prstGeom prst="rect">
            <a:avLst/>
          </a:prstGeom>
        </p:spPr>
        <p:txBody>
          <a:bodyPr vert="horz" lIns="91437" tIns="45718" rIns="91437" bIns="4571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5"/>
          </a:xfrm>
          <a:prstGeom prst="rect">
            <a:avLst/>
          </a:prstGeom>
        </p:spPr>
        <p:txBody>
          <a:bodyPr vert="horz" lIns="91437" tIns="45718" rIns="91437" bIns="4571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3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0DF0E-62F5-4442-9C48-73110DA37C40}" type="datetimeFigureOut">
              <a:rPr lang="es-CO" smtClean="0"/>
              <a:t>13/10/2016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3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3"/>
          </a:xfrm>
          <a:prstGeom prst="rect">
            <a:avLst/>
          </a:prstGeom>
        </p:spPr>
        <p:txBody>
          <a:bodyPr vert="horz" lIns="91437" tIns="45718" rIns="91437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FF4C-B69D-4B78-9E77-8DF49A243E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11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67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8" indent="-342888" algn="l" defTabSz="914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2" indent="-285740" algn="l" defTabSz="914367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9" indent="-228592" algn="l" defTabSz="914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1" indent="-228592" algn="l" defTabSz="91436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5" indent="-228592" algn="l" defTabSz="91436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07" indent="-228592" algn="l" defTabSz="914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indent="-228592" algn="l" defTabSz="914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4" indent="-228592" algn="l" defTabSz="914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58" indent="-228592" algn="l" defTabSz="9143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9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3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5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0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2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6" algn="l" defTabSz="9143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Flecha a la derecha con muesca"/>
          <p:cNvSpPr/>
          <p:nvPr/>
        </p:nvSpPr>
        <p:spPr>
          <a:xfrm>
            <a:off x="755576" y="5379404"/>
            <a:ext cx="7750800" cy="1199891"/>
          </a:xfrm>
          <a:prstGeom prst="notchedRightArrow">
            <a:avLst>
              <a:gd name="adj1" fmla="val 73002"/>
              <a:gd name="adj2" fmla="val 30320"/>
            </a:avLst>
          </a:prstGeom>
          <a:solidFill>
            <a:srgbClr val="92D050"/>
          </a:solidFill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sp>
      <p:sp>
        <p:nvSpPr>
          <p:cNvPr id="42" name="41 Flecha a la derecha con muesca"/>
          <p:cNvSpPr/>
          <p:nvPr/>
        </p:nvSpPr>
        <p:spPr>
          <a:xfrm>
            <a:off x="748729" y="4035754"/>
            <a:ext cx="7751773" cy="1199891"/>
          </a:xfrm>
          <a:prstGeom prst="notchedRightArrow">
            <a:avLst>
              <a:gd name="adj1" fmla="val 73002"/>
              <a:gd name="adj2" fmla="val 3032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sp>
      <p:sp>
        <p:nvSpPr>
          <p:cNvPr id="41" name="40 Flecha a la derecha con muesca"/>
          <p:cNvSpPr/>
          <p:nvPr/>
        </p:nvSpPr>
        <p:spPr>
          <a:xfrm>
            <a:off x="755576" y="2685932"/>
            <a:ext cx="7750800" cy="1199891"/>
          </a:xfrm>
          <a:prstGeom prst="notchedRightArrow">
            <a:avLst>
              <a:gd name="adj1" fmla="val 73002"/>
              <a:gd name="adj2" fmla="val 30320"/>
            </a:avLst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sp>
      <p:sp>
        <p:nvSpPr>
          <p:cNvPr id="5" name="4 Flecha a la derecha con muesca"/>
          <p:cNvSpPr/>
          <p:nvPr/>
        </p:nvSpPr>
        <p:spPr>
          <a:xfrm>
            <a:off x="775164" y="1328730"/>
            <a:ext cx="7750800" cy="1199891"/>
          </a:xfrm>
          <a:prstGeom prst="notchedRightArrow">
            <a:avLst>
              <a:gd name="adj1" fmla="val 73002"/>
              <a:gd name="adj2" fmla="val 30320"/>
            </a:avLst>
          </a:prstGeom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sp>
      <p:sp>
        <p:nvSpPr>
          <p:cNvPr id="10" name="9 CuadroTexto">
            <a:hlinkClick r:id="" action="ppaction://noaction"/>
          </p:cNvPr>
          <p:cNvSpPr txBox="1"/>
          <p:nvPr/>
        </p:nvSpPr>
        <p:spPr>
          <a:xfrm>
            <a:off x="2394817" y="1617753"/>
            <a:ext cx="1512167" cy="580783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GESTIÓN DE DIRECCION Y PLANEACCIÓN</a:t>
            </a:r>
          </a:p>
        </p:txBody>
      </p:sp>
      <p:sp>
        <p:nvSpPr>
          <p:cNvPr id="12" name="11 CuadroTexto">
            <a:hlinkClick r:id="" action="ppaction://noaction"/>
          </p:cNvPr>
          <p:cNvSpPr txBox="1"/>
          <p:nvPr/>
        </p:nvSpPr>
        <p:spPr>
          <a:xfrm>
            <a:off x="5076057" y="1617753"/>
            <a:ext cx="1512167" cy="580783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GESTIÓN DE COMUNICACIÓN PÚBLICA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75166" y="1137365"/>
            <a:ext cx="7092664" cy="276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PROCESOS DE DIRECCIÓN</a:t>
            </a:r>
          </a:p>
        </p:txBody>
      </p:sp>
      <p:sp>
        <p:nvSpPr>
          <p:cNvPr id="15" name="14 CuadroTexto">
            <a:hlinkClick r:id="" action="ppaction://noaction"/>
          </p:cNvPr>
          <p:cNvSpPr txBox="1"/>
          <p:nvPr/>
        </p:nvSpPr>
        <p:spPr>
          <a:xfrm>
            <a:off x="1979712" y="3005929"/>
            <a:ext cx="1512167" cy="580783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GESTIÓN DE BIBLIOTECA</a:t>
            </a:r>
          </a:p>
          <a:p>
            <a:pPr algn="ctr"/>
            <a:endParaRPr lang="es-CO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CuadroTexto">
            <a:hlinkClick r:id="" action="ppaction://noaction"/>
          </p:cNvPr>
          <p:cNvSpPr txBox="1"/>
          <p:nvPr/>
        </p:nvSpPr>
        <p:spPr>
          <a:xfrm>
            <a:off x="3635897" y="3000398"/>
            <a:ext cx="1512167" cy="580783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GESTIÓN ARTISITICA Y CULTURAL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775165" y="2476400"/>
            <a:ext cx="7092665" cy="276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PROCESOS MISIONALES</a:t>
            </a:r>
          </a:p>
        </p:txBody>
      </p:sp>
      <p:sp>
        <p:nvSpPr>
          <p:cNvPr id="18" name="17 CuadroTexto">
            <a:hlinkClick r:id="" action="ppaction://noaction"/>
          </p:cNvPr>
          <p:cNvSpPr txBox="1"/>
          <p:nvPr/>
        </p:nvSpPr>
        <p:spPr>
          <a:xfrm>
            <a:off x="5292081" y="2994923"/>
            <a:ext cx="1512167" cy="580783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GESTIÓN PATRIMONIO CULTURAL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775165" y="3880462"/>
            <a:ext cx="7092666" cy="276995"/>
          </a:xfrm>
          <a:prstGeom prst="rect">
            <a:avLst/>
          </a:prstGeom>
          <a:solidFill>
            <a:srgbClr val="F2EDAE"/>
          </a:solidFill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PROCESOS DE APOYO</a:t>
            </a:r>
          </a:p>
        </p:txBody>
      </p:sp>
      <p:sp>
        <p:nvSpPr>
          <p:cNvPr id="21" name="20 CuadroTexto">
            <a:hlinkClick r:id="" action="ppaction://noaction"/>
          </p:cNvPr>
          <p:cNvSpPr txBox="1"/>
          <p:nvPr/>
        </p:nvSpPr>
        <p:spPr>
          <a:xfrm>
            <a:off x="1047098" y="4264644"/>
            <a:ext cx="1368000" cy="742112"/>
          </a:xfrm>
          <a:prstGeom prst="round2SameRect">
            <a:avLst/>
          </a:prstGeom>
          <a:solidFill>
            <a:srgbClr val="F2EDAE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GESTIÓN </a:t>
            </a:r>
            <a:r>
              <a:rPr lang="es-CO" sz="800" b="1" dirty="0">
                <a:latin typeface="Arial" panose="020B0604020202020204" pitchFamily="34" charset="0"/>
                <a:cs typeface="Arial" panose="020B0604020202020204" pitchFamily="34" charset="0"/>
              </a:rPr>
              <a:t>JURIDICA Y </a:t>
            </a:r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CONTRATACION </a:t>
            </a:r>
          </a:p>
          <a:p>
            <a:pPr algn="ctr"/>
            <a:endParaRPr lang="es-C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endParaRPr lang="es-C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23 CuadroTexto">
            <a:hlinkClick r:id="" action="ppaction://noaction"/>
          </p:cNvPr>
          <p:cNvSpPr txBox="1"/>
          <p:nvPr/>
        </p:nvSpPr>
        <p:spPr>
          <a:xfrm>
            <a:off x="2483920" y="4261803"/>
            <a:ext cx="1368000" cy="742112"/>
          </a:xfrm>
          <a:prstGeom prst="round2SameRect">
            <a:avLst/>
          </a:prstGeom>
          <a:solidFill>
            <a:srgbClr val="F2EDAE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GESTIÓN </a:t>
            </a:r>
            <a:r>
              <a:rPr lang="es-CO" sz="800" b="1" dirty="0">
                <a:latin typeface="Arial" panose="020B0604020202020204" pitchFamily="34" charset="0"/>
                <a:cs typeface="Arial" panose="020B0604020202020204" pitchFamily="34" charset="0"/>
              </a:rPr>
              <a:t>DEL TALENTO </a:t>
            </a:r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HUMANO</a:t>
            </a:r>
          </a:p>
          <a:p>
            <a:pPr algn="ctr"/>
            <a:endParaRPr lang="es-C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endParaRPr lang="es-C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24 CuadroTexto">
            <a:hlinkClick r:id="" action="ppaction://noaction"/>
          </p:cNvPr>
          <p:cNvSpPr txBox="1"/>
          <p:nvPr/>
        </p:nvSpPr>
        <p:spPr>
          <a:xfrm>
            <a:off x="3886220" y="4264644"/>
            <a:ext cx="1368000" cy="742112"/>
          </a:xfrm>
          <a:prstGeom prst="round2SameRect">
            <a:avLst/>
          </a:prstGeom>
          <a:solidFill>
            <a:srgbClr val="F2EDAE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GESTIÓN DOCUMENTAL</a:t>
            </a:r>
          </a:p>
          <a:p>
            <a:pPr algn="ctr"/>
            <a:endParaRPr lang="es-CO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28 CuadroTexto">
            <a:hlinkClick r:id="" action="ppaction://noaction"/>
          </p:cNvPr>
          <p:cNvSpPr txBox="1"/>
          <p:nvPr/>
        </p:nvSpPr>
        <p:spPr>
          <a:xfrm>
            <a:off x="2361777" y="5688957"/>
            <a:ext cx="1512167" cy="580783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CONTROL INTERNO</a:t>
            </a:r>
          </a:p>
          <a:p>
            <a:pPr algn="ctr"/>
            <a:endParaRPr lang="es-CO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CuadroTexto">
            <a:hlinkClick r:id="" action="ppaction://noaction"/>
          </p:cNvPr>
          <p:cNvSpPr txBox="1"/>
          <p:nvPr/>
        </p:nvSpPr>
        <p:spPr>
          <a:xfrm>
            <a:off x="5076056" y="5687043"/>
            <a:ext cx="1512167" cy="579600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MEJORAMIENTO INSTITUCIONAL</a:t>
            </a:r>
            <a:endParaRPr lang="es-CO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75164" y="5198704"/>
            <a:ext cx="7092666" cy="276995"/>
          </a:xfrm>
          <a:prstGeom prst="rect">
            <a:avLst/>
          </a:prstGeom>
          <a:solidFill>
            <a:srgbClr val="DCE5BB"/>
          </a:solidFill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EVALUACIÒN Y CONTROL</a:t>
            </a:r>
            <a:endParaRPr lang="es-CO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292224" y="4413561"/>
            <a:ext cx="1296000" cy="354921"/>
          </a:xfrm>
          <a:prstGeom prst="round2SameRect">
            <a:avLst/>
          </a:prstGeom>
          <a:solidFill>
            <a:srgbClr val="F2EDAE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r>
              <a:rPr lang="es-CO" sz="800" b="1" dirty="0">
                <a:latin typeface="Arial" panose="020B0604020202020204" pitchFamily="34" charset="0"/>
                <a:cs typeface="Arial" panose="020B0604020202020204" pitchFamily="34" charset="0"/>
              </a:rPr>
              <a:t>GESTIÓN DOCUMENTAL</a:t>
            </a:r>
          </a:p>
        </p:txBody>
      </p:sp>
      <p:sp>
        <p:nvSpPr>
          <p:cNvPr id="33" name="32 CuadroTexto">
            <a:hlinkClick r:id="" action="ppaction://noaction"/>
          </p:cNvPr>
          <p:cNvSpPr txBox="1"/>
          <p:nvPr/>
        </p:nvSpPr>
        <p:spPr>
          <a:xfrm>
            <a:off x="6695329" y="4264644"/>
            <a:ext cx="1368000" cy="738510"/>
          </a:xfrm>
          <a:prstGeom prst="round2SameRect">
            <a:avLst>
              <a:gd name="adj1" fmla="val 14905"/>
              <a:gd name="adj2" fmla="val 0"/>
            </a:avLst>
          </a:prstGeom>
          <a:solidFill>
            <a:srgbClr val="F2EDAE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91437" tIns="45718" rIns="91437" bIns="45718" rtlCol="0">
            <a:spAutoFit/>
          </a:bodyPr>
          <a:lstStyle/>
          <a:p>
            <a:pPr algn="ctr"/>
            <a:endParaRPr lang="es-CO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MANTENIMIENTO Y ADMINISTRACIÓN DE BIENES</a:t>
            </a:r>
          </a:p>
          <a:p>
            <a:pPr algn="ctr"/>
            <a:endParaRPr lang="es-CO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33 Llamada de flecha a la derecha"/>
          <p:cNvSpPr/>
          <p:nvPr/>
        </p:nvSpPr>
        <p:spPr>
          <a:xfrm>
            <a:off x="41515" y="260648"/>
            <a:ext cx="504056" cy="6336704"/>
          </a:xfrm>
          <a:prstGeom prst="rightArrowCallou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34 CuadroTexto">
            <a:hlinkClick r:id="" action="ppaction://noaction"/>
          </p:cNvPr>
          <p:cNvSpPr txBox="1"/>
          <p:nvPr/>
        </p:nvSpPr>
        <p:spPr>
          <a:xfrm>
            <a:off x="5292224" y="4258395"/>
            <a:ext cx="1368000" cy="742117"/>
          </a:xfrm>
          <a:prstGeom prst="round2SameRect">
            <a:avLst/>
          </a:prstGeom>
          <a:solidFill>
            <a:srgbClr val="F2EDAE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s-C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GESTIÓN ECONÓMICA Y FINANCIERA</a:t>
            </a:r>
          </a:p>
          <a:p>
            <a:pPr algn="ctr"/>
            <a:endParaRPr lang="es-CO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 rot="16200000">
            <a:off x="-2046071" y="3049254"/>
            <a:ext cx="44951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NECESIDADES DE LOS USUARIOS</a:t>
            </a:r>
            <a:endParaRPr lang="es-ES" sz="20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38 Llamada de flecha a la derecha"/>
          <p:cNvSpPr/>
          <p:nvPr/>
        </p:nvSpPr>
        <p:spPr>
          <a:xfrm rot="10800000">
            <a:off x="8585346" y="260648"/>
            <a:ext cx="504056" cy="6336704"/>
          </a:xfrm>
          <a:prstGeom prst="rightArrowCallou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 rot="16200000">
            <a:off x="6620594" y="3049254"/>
            <a:ext cx="46013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SATISFACCIÓN DE LOS  USUARIOS</a:t>
            </a:r>
            <a:endParaRPr lang="es-ES" sz="20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1915227" y="104930"/>
            <a:ext cx="54716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i="1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MAPA DE PROCESOS INSTITUTO </a:t>
            </a:r>
          </a:p>
          <a:p>
            <a:pPr algn="ctr"/>
            <a:r>
              <a:rPr lang="es-ES" sz="2000" b="1" i="1" cap="none" spc="0" dirty="0" smtClean="0">
                <a:ln w="1800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MUNICIPAL DE CULTURA DE YUMBO</a:t>
            </a:r>
            <a:endParaRPr lang="es-ES" sz="2000" b="1" i="1" cap="none" spc="0" dirty="0">
              <a:ln w="1800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1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3"/>
          <a:stretch>
            <a:fillRect/>
          </a:stretch>
        </p:blipFill>
        <p:spPr bwMode="auto">
          <a:xfrm>
            <a:off x="1043608" y="44624"/>
            <a:ext cx="826210" cy="103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30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337</TotalTime>
  <Words>80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arana</dc:creator>
  <cp:lastModifiedBy>Hernan Tulande</cp:lastModifiedBy>
  <cp:revision>28</cp:revision>
  <dcterms:created xsi:type="dcterms:W3CDTF">2013-10-02T16:28:42Z</dcterms:created>
  <dcterms:modified xsi:type="dcterms:W3CDTF">2016-10-13T15:12:48Z</dcterms:modified>
</cp:coreProperties>
</file>